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430" r:id="rId2"/>
    <p:sldId id="365" r:id="rId3"/>
    <p:sldId id="367" r:id="rId4"/>
    <p:sldId id="368" r:id="rId5"/>
    <p:sldId id="369" r:id="rId6"/>
    <p:sldId id="431" r:id="rId7"/>
    <p:sldId id="432" r:id="rId8"/>
    <p:sldId id="433" r:id="rId9"/>
    <p:sldId id="434" r:id="rId10"/>
    <p:sldId id="435" r:id="rId11"/>
    <p:sldId id="436" r:id="rId12"/>
    <p:sldId id="437" r:id="rId13"/>
    <p:sldId id="438" r:id="rId14"/>
    <p:sldId id="439" r:id="rId15"/>
    <p:sldId id="386" r:id="rId16"/>
    <p:sldId id="428" r:id="rId17"/>
    <p:sldId id="387" r:id="rId18"/>
    <p:sldId id="388" r:id="rId19"/>
    <p:sldId id="389" r:id="rId20"/>
    <p:sldId id="429" r:id="rId21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23/08/2022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0" y="6393175"/>
            <a:ext cx="1891365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A95CF7-A27D-6F7E-5E8F-45A605602C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PRÁCTICA 10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5F7F1C1-666A-8CA3-7CD1-815A7041A7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1</a:t>
            </a:r>
          </a:p>
        </p:txBody>
      </p:sp>
    </p:spTree>
    <p:extLst>
      <p:ext uri="{BB962C8B-B14F-4D97-AF65-F5344CB8AC3E}">
        <p14:creationId xmlns:p14="http://schemas.microsoft.com/office/powerpoint/2010/main" val="2052898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8A5015-FF99-0A48-5708-8AF421253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pic>
        <p:nvPicPr>
          <p:cNvPr id="3" name="Imagen 2" descr="Tabla, Calendario&#10;&#10;Descripción generada automáticamente con confianza media">
            <a:extLst>
              <a:ext uri="{FF2B5EF4-FFF2-40B4-BE49-F238E27FC236}">
                <a16:creationId xmlns:a16="http://schemas.microsoft.com/office/drawing/2014/main" id="{B7947F55-D4E4-C8A3-E69D-2E055AE97A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99" b="7220"/>
          <a:stretch/>
        </p:blipFill>
        <p:spPr>
          <a:xfrm>
            <a:off x="754144" y="954000"/>
            <a:ext cx="11133793" cy="5443687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86538D9F-499D-C37B-EA37-78BC4A7C0E73}"/>
              </a:ext>
            </a:extLst>
          </p:cNvPr>
          <p:cNvSpPr/>
          <p:nvPr/>
        </p:nvSpPr>
        <p:spPr>
          <a:xfrm>
            <a:off x="2601039" y="243376"/>
            <a:ext cx="807360" cy="344244"/>
          </a:xfrm>
          <a:prstGeom prst="accentCallout2">
            <a:avLst>
              <a:gd name="adj1" fmla="val 52187"/>
              <a:gd name="adj2" fmla="val 106599"/>
              <a:gd name="adj3" fmla="val 52626"/>
              <a:gd name="adj4" fmla="val 135829"/>
              <a:gd name="adj5" fmla="val 292820"/>
              <a:gd name="adj6" fmla="val 36212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070F3D94-D9AA-3F75-E31C-8859C0BABF8E}"/>
              </a:ext>
            </a:extLst>
          </p:cNvPr>
          <p:cNvSpPr/>
          <p:nvPr/>
        </p:nvSpPr>
        <p:spPr>
          <a:xfrm>
            <a:off x="7447662" y="464798"/>
            <a:ext cx="904973" cy="612024"/>
          </a:xfrm>
          <a:prstGeom prst="wedgeEllipseCallout">
            <a:avLst>
              <a:gd name="adj1" fmla="val -66517"/>
              <a:gd name="adj2" fmla="val 1676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GND</a:t>
            </a:r>
          </a:p>
        </p:txBody>
      </p:sp>
    </p:spTree>
    <p:extLst>
      <p:ext uri="{BB962C8B-B14F-4D97-AF65-F5344CB8AC3E}">
        <p14:creationId xmlns:p14="http://schemas.microsoft.com/office/powerpoint/2010/main" val="17960116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EB009B-7545-B95F-24AD-ACB020674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CDD048AB-82C3-5210-CF96-69CF3FDF42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99" b="5678"/>
          <a:stretch/>
        </p:blipFill>
        <p:spPr>
          <a:xfrm>
            <a:off x="2456673" y="92660"/>
            <a:ext cx="9622376" cy="6520243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5BCD4F3F-855F-A885-2DFC-3460E98F7990}"/>
              </a:ext>
            </a:extLst>
          </p:cNvPr>
          <p:cNvSpPr/>
          <p:nvPr/>
        </p:nvSpPr>
        <p:spPr>
          <a:xfrm>
            <a:off x="379867" y="1218999"/>
            <a:ext cx="849853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155851"/>
              <a:gd name="adj5" fmla="val 308689"/>
              <a:gd name="adj6" fmla="val 40369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418335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E51F19-E4ED-F7AB-9826-5B6E834CC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38555F4D-C346-A34F-F00B-60DD3D8945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99" b="5678"/>
          <a:stretch/>
        </p:blipFill>
        <p:spPr>
          <a:xfrm>
            <a:off x="2455200" y="93600"/>
            <a:ext cx="9621430" cy="6519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B424231A-84ED-6B36-36F1-3B981A1D1474}"/>
              </a:ext>
            </a:extLst>
          </p:cNvPr>
          <p:cNvSpPr/>
          <p:nvPr/>
        </p:nvSpPr>
        <p:spPr>
          <a:xfrm>
            <a:off x="281602" y="4137896"/>
            <a:ext cx="807360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205851"/>
              <a:gd name="adj5" fmla="val -225655"/>
              <a:gd name="adj6" fmla="val 45827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14A5AB4A-A940-77EF-4FA2-12A051CB8412}"/>
              </a:ext>
            </a:extLst>
          </p:cNvPr>
          <p:cNvSpPr/>
          <p:nvPr/>
        </p:nvSpPr>
        <p:spPr>
          <a:xfrm>
            <a:off x="9159016" y="1086618"/>
            <a:ext cx="904973" cy="612024"/>
          </a:xfrm>
          <a:prstGeom prst="wedgeEllipseCallout">
            <a:avLst>
              <a:gd name="adj1" fmla="val -234302"/>
              <a:gd name="adj2" fmla="val 8132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D4</a:t>
            </a:r>
          </a:p>
        </p:txBody>
      </p:sp>
    </p:spTree>
    <p:extLst>
      <p:ext uri="{BB962C8B-B14F-4D97-AF65-F5344CB8AC3E}">
        <p14:creationId xmlns:p14="http://schemas.microsoft.com/office/powerpoint/2010/main" val="3947379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48C179-BE9A-0F8C-80A0-81C978911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97E00354-8AC8-3D0D-846D-51B933D70D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98" b="5678"/>
          <a:stretch/>
        </p:blipFill>
        <p:spPr>
          <a:xfrm>
            <a:off x="2455200" y="93600"/>
            <a:ext cx="9621432" cy="6519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ADCF6FCC-4648-324B-C91A-1B7AC13AE71F}"/>
              </a:ext>
            </a:extLst>
          </p:cNvPr>
          <p:cNvSpPr/>
          <p:nvPr/>
        </p:nvSpPr>
        <p:spPr>
          <a:xfrm>
            <a:off x="7173699" y="830997"/>
            <a:ext cx="807360" cy="344244"/>
          </a:xfrm>
          <a:prstGeom prst="accentCallout2">
            <a:avLst>
              <a:gd name="adj1" fmla="val 65455"/>
              <a:gd name="adj2" fmla="val -4504"/>
              <a:gd name="adj3" fmla="val 65493"/>
              <a:gd name="adj4" fmla="val -36580"/>
              <a:gd name="adj5" fmla="val 528207"/>
              <a:gd name="adj6" fmla="val -34552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3826E2C3-9567-DC3A-C2C2-E9D31DCEACB4}"/>
              </a:ext>
            </a:extLst>
          </p:cNvPr>
          <p:cNvSpPr/>
          <p:nvPr/>
        </p:nvSpPr>
        <p:spPr>
          <a:xfrm>
            <a:off x="8548018" y="697107"/>
            <a:ext cx="904973" cy="612024"/>
          </a:xfrm>
          <a:prstGeom prst="wedgeEllipseCallout">
            <a:avLst>
              <a:gd name="adj1" fmla="val -256549"/>
              <a:gd name="adj2" fmla="val 2636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D4</a:t>
            </a:r>
          </a:p>
        </p:txBody>
      </p:sp>
    </p:spTree>
    <p:extLst>
      <p:ext uri="{BB962C8B-B14F-4D97-AF65-F5344CB8AC3E}">
        <p14:creationId xmlns:p14="http://schemas.microsoft.com/office/powerpoint/2010/main" val="3594458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B1779D-2195-5114-6E65-F5F906BD5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32900933-75C0-64CF-0E2E-DC7FFEE1A5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98" b="5678"/>
          <a:stretch/>
        </p:blipFill>
        <p:spPr>
          <a:xfrm>
            <a:off x="2455200" y="93600"/>
            <a:ext cx="9621431" cy="6519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B53ED0CA-DA5D-238D-22E1-C72DF29EC4E8}"/>
              </a:ext>
            </a:extLst>
          </p:cNvPr>
          <p:cNvSpPr/>
          <p:nvPr/>
        </p:nvSpPr>
        <p:spPr>
          <a:xfrm>
            <a:off x="7766282" y="1011282"/>
            <a:ext cx="807360" cy="344244"/>
          </a:xfrm>
          <a:prstGeom prst="accentCallout2">
            <a:avLst>
              <a:gd name="adj1" fmla="val 54851"/>
              <a:gd name="adj2" fmla="val -10294"/>
              <a:gd name="adj3" fmla="val 54464"/>
              <a:gd name="adj4" fmla="val -60639"/>
              <a:gd name="adj5" fmla="val 398025"/>
              <a:gd name="adj6" fmla="val -40094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19750382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S4A, para abrir el programa. </a:t>
            </a:r>
          </a:p>
          <a:p>
            <a:endParaRPr lang="es-MX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510C5DDD-10B1-9B53-A533-3CC63F330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599" y="2008668"/>
            <a:ext cx="1786801" cy="178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273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Dar clic en la sección Variables, dar clic en Nueva variable, </a:t>
            </a:r>
            <a:r>
              <a:rPr lang="es-MX" sz="2400"/>
              <a:t>escribir “Distancia”, </a:t>
            </a:r>
            <a:r>
              <a:rPr lang="es-MX" sz="2400" dirty="0"/>
              <a:t>y dar clic en aceptar.</a:t>
            </a:r>
          </a:p>
          <a:p>
            <a:endParaRPr lang="es-MX" dirty="0"/>
          </a:p>
        </p:txBody>
      </p:sp>
      <p:pic>
        <p:nvPicPr>
          <p:cNvPr id="4" name="Imagen 3" descr="Interfaz de usuario gráfica, 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6AA3328D-AF9E-B2A0-70F2-366FDBF600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789" y="2008822"/>
            <a:ext cx="5340422" cy="2840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5897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Arrastrar y acomodar los bloques como se muestra en la imagen, que se encuentran en la sección de control, movimiento y variables, seleccionar los números correspondientes. </a:t>
            </a:r>
          </a:p>
          <a:p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B07577A-14C8-2CC8-7465-B1CD472EE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1649" y="2678241"/>
            <a:ext cx="6188701" cy="195121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807336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21664281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5"/>
            </a:pPr>
            <a:r>
              <a:rPr lang="es-MX" sz="2400" dirty="0"/>
              <a:t>Dar clic en la bandera verde para correr el programa en la tarjeta.</a:t>
            </a:r>
          </a:p>
          <a:p>
            <a:pPr marL="0" indent="0">
              <a:buNone/>
            </a:pPr>
            <a:r>
              <a:rPr lang="es-MX" sz="2400" i="1" dirty="0"/>
              <a:t>Se iluminará el contorno del programa indicando que se llevó a cabo correctamente.</a:t>
            </a:r>
          </a:p>
          <a:p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3ADEF0D-3D5E-0301-DD4A-CC004F7B6C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16" t="6078" b="58039"/>
          <a:stretch/>
        </p:blipFill>
        <p:spPr>
          <a:xfrm>
            <a:off x="3545549" y="2614108"/>
            <a:ext cx="4562307" cy="31114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Bocadillo: ovalado 12">
            <a:extLst>
              <a:ext uri="{FF2B5EF4-FFF2-40B4-BE49-F238E27FC236}">
                <a16:creationId xmlns:a16="http://schemas.microsoft.com/office/drawing/2014/main" id="{44FFE800-8435-F19A-746C-BC9286E604C7}"/>
              </a:ext>
            </a:extLst>
          </p:cNvPr>
          <p:cNvSpPr/>
          <p:nvPr/>
        </p:nvSpPr>
        <p:spPr>
          <a:xfrm>
            <a:off x="8621284" y="4946334"/>
            <a:ext cx="914400" cy="612648"/>
          </a:xfrm>
          <a:prstGeom prst="wedgeEllipseCallout">
            <a:avLst>
              <a:gd name="adj1" fmla="val -167894"/>
              <a:gd name="adj2" fmla="val -379992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CLIC</a:t>
            </a:r>
          </a:p>
        </p:txBody>
      </p:sp>
    </p:spTree>
    <p:extLst>
      <p:ext uri="{BB962C8B-B14F-4D97-AF65-F5344CB8AC3E}">
        <p14:creationId xmlns:p14="http://schemas.microsoft.com/office/powerpoint/2010/main" val="3738241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14625671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6"/>
            </a:pPr>
            <a:r>
              <a:rPr lang="es-MX" sz="2400" dirty="0"/>
              <a:t>En la parte superior de la tabla de sensores, aparecerá el nombre de la variable, la cual, indicará el valor del sensor.</a:t>
            </a:r>
            <a:endParaRPr lang="es-MX" sz="2400" i="1" dirty="0"/>
          </a:p>
          <a:p>
            <a:endParaRPr lang="es-MX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85F430E-96FD-BB70-5A8F-0BE2A15686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17" r="51394" b="12217"/>
          <a:stretch/>
        </p:blipFill>
        <p:spPr>
          <a:xfrm>
            <a:off x="3908753" y="2105655"/>
            <a:ext cx="4374494" cy="309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541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712253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1" y="1536895"/>
            <a:ext cx="4083300" cy="4781104"/>
          </a:xfrm>
        </p:spPr>
        <p:txBody>
          <a:bodyPr/>
          <a:lstStyle/>
          <a:p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Visualizar los valores de la lectura del sensor de distancia.</a:t>
            </a:r>
          </a:p>
          <a:p>
            <a:endParaRPr lang="es-MX" dirty="0"/>
          </a:p>
        </p:txBody>
      </p:sp>
      <p:grpSp>
        <p:nvGrpSpPr>
          <p:cNvPr id="20" name="Grupo 19">
            <a:extLst>
              <a:ext uri="{FF2B5EF4-FFF2-40B4-BE49-F238E27FC236}">
                <a16:creationId xmlns:a16="http://schemas.microsoft.com/office/drawing/2014/main" id="{21AA99C2-D47D-95F2-0E9F-C9D51389227D}"/>
              </a:ext>
            </a:extLst>
          </p:cNvPr>
          <p:cNvGrpSpPr/>
          <p:nvPr/>
        </p:nvGrpSpPr>
        <p:grpSpPr>
          <a:xfrm>
            <a:off x="5105784" y="2002094"/>
            <a:ext cx="6677425" cy="3850706"/>
            <a:chOff x="5514575" y="1971914"/>
            <a:chExt cx="6677425" cy="3850706"/>
          </a:xfrm>
        </p:grpSpPr>
        <p:grpSp>
          <p:nvGrpSpPr>
            <p:cNvPr id="21" name="Grupo 20">
              <a:extLst>
                <a:ext uri="{FF2B5EF4-FFF2-40B4-BE49-F238E27FC236}">
                  <a16:creationId xmlns:a16="http://schemas.microsoft.com/office/drawing/2014/main" id="{BC07EF89-66EF-CBD9-3583-11F15B374716}"/>
                </a:ext>
              </a:extLst>
            </p:cNvPr>
            <p:cNvGrpSpPr/>
            <p:nvPr/>
          </p:nvGrpSpPr>
          <p:grpSpPr>
            <a:xfrm>
              <a:off x="5514575" y="1988999"/>
              <a:ext cx="1227335" cy="2880000"/>
              <a:chOff x="2004194" y="2064773"/>
              <a:chExt cx="1227335" cy="2880000"/>
            </a:xfrm>
          </p:grpSpPr>
          <p:sp>
            <p:nvSpPr>
              <p:cNvPr id="50" name="Rectángulo: esquinas redondeadas 49">
                <a:extLst>
                  <a:ext uri="{FF2B5EF4-FFF2-40B4-BE49-F238E27FC236}">
                    <a16:creationId xmlns:a16="http://schemas.microsoft.com/office/drawing/2014/main" id="{F3547F88-CE8B-2EF7-06BC-9947B7443DBE}"/>
                  </a:ext>
                </a:extLst>
              </p:cNvPr>
              <p:cNvSpPr/>
              <p:nvPr/>
            </p:nvSpPr>
            <p:spPr>
              <a:xfrm>
                <a:off x="2151529" y="2176377"/>
                <a:ext cx="1080000" cy="900000"/>
              </a:xfrm>
              <a:prstGeom prst="roundRect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1" name="Rectángulo: esquinas redondeadas 50">
                <a:extLst>
                  <a:ext uri="{FF2B5EF4-FFF2-40B4-BE49-F238E27FC236}">
                    <a16:creationId xmlns:a16="http://schemas.microsoft.com/office/drawing/2014/main" id="{437FF3E2-0F94-54D2-6221-2DC9480AEF34}"/>
                  </a:ext>
                </a:extLst>
              </p:cNvPr>
              <p:cNvSpPr/>
              <p:nvPr/>
            </p:nvSpPr>
            <p:spPr>
              <a:xfrm>
                <a:off x="2151529" y="3898999"/>
                <a:ext cx="1080000" cy="900000"/>
              </a:xfrm>
              <a:prstGeom prst="roundRect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52" name="Rectángulo: esquinas redondeadas 51">
                <a:extLst>
                  <a:ext uri="{FF2B5EF4-FFF2-40B4-BE49-F238E27FC236}">
                    <a16:creationId xmlns:a16="http://schemas.microsoft.com/office/drawing/2014/main" id="{CF7C1439-9A46-48F4-FDAC-AD3E8E310524}"/>
                  </a:ext>
                </a:extLst>
              </p:cNvPr>
              <p:cNvSpPr/>
              <p:nvPr/>
            </p:nvSpPr>
            <p:spPr>
              <a:xfrm>
                <a:off x="2223529" y="3232067"/>
                <a:ext cx="267149" cy="511242"/>
              </a:xfrm>
              <a:prstGeom prst="roundRect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3" name="Rectángulo 52">
                <a:extLst>
                  <a:ext uri="{FF2B5EF4-FFF2-40B4-BE49-F238E27FC236}">
                    <a16:creationId xmlns:a16="http://schemas.microsoft.com/office/drawing/2014/main" id="{91489B38-BCC5-05D4-0BF8-6E650991FB52}"/>
                  </a:ext>
                </a:extLst>
              </p:cNvPr>
              <p:cNvSpPr/>
              <p:nvPr/>
            </p:nvSpPr>
            <p:spPr>
              <a:xfrm>
                <a:off x="2004194" y="2064773"/>
                <a:ext cx="144000" cy="2880000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pic>
          <p:nvPicPr>
            <p:cNvPr id="22" name="Gráfico 21" descr="Wi-Fi">
              <a:extLst>
                <a:ext uri="{FF2B5EF4-FFF2-40B4-BE49-F238E27FC236}">
                  <a16:creationId xmlns:a16="http://schemas.microsoft.com/office/drawing/2014/main" id="{6AA0239A-BAE5-02D1-7515-689F560C1A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7096333" y="2079450"/>
              <a:ext cx="1130183" cy="1130183"/>
            </a:xfrm>
            <a:prstGeom prst="rect">
              <a:avLst/>
            </a:prstGeom>
          </p:spPr>
        </p:pic>
        <p:pic>
          <p:nvPicPr>
            <p:cNvPr id="23" name="Gráfico 22" descr="Wi-Fi">
              <a:extLst>
                <a:ext uri="{FF2B5EF4-FFF2-40B4-BE49-F238E27FC236}">
                  <a16:creationId xmlns:a16="http://schemas.microsoft.com/office/drawing/2014/main" id="{4F4D912C-A25B-8949-BDA2-E1A8A8A2C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7096334" y="3612042"/>
              <a:ext cx="1130183" cy="1130183"/>
            </a:xfrm>
            <a:prstGeom prst="rect">
              <a:avLst/>
            </a:prstGeom>
          </p:spPr>
        </p:pic>
        <p:grpSp>
          <p:nvGrpSpPr>
            <p:cNvPr id="24" name="Grupo 23">
              <a:extLst>
                <a:ext uri="{FF2B5EF4-FFF2-40B4-BE49-F238E27FC236}">
                  <a16:creationId xmlns:a16="http://schemas.microsoft.com/office/drawing/2014/main" id="{244EDBCD-AE13-F828-0DBD-96238E9306E2}"/>
                </a:ext>
              </a:extLst>
            </p:cNvPr>
            <p:cNvGrpSpPr/>
            <p:nvPr/>
          </p:nvGrpSpPr>
          <p:grpSpPr>
            <a:xfrm>
              <a:off x="7904919" y="1971914"/>
              <a:ext cx="1651909" cy="2879999"/>
              <a:chOff x="7833987" y="1971914"/>
              <a:chExt cx="1651909" cy="2879999"/>
            </a:xfrm>
          </p:grpSpPr>
          <p:sp>
            <p:nvSpPr>
              <p:cNvPr id="48" name="Rectángulo: esquinas redondeadas 47">
                <a:extLst>
                  <a:ext uri="{FF2B5EF4-FFF2-40B4-BE49-F238E27FC236}">
                    <a16:creationId xmlns:a16="http://schemas.microsoft.com/office/drawing/2014/main" id="{C24F272B-C281-0842-742B-2392AB0B2D5E}"/>
                  </a:ext>
                </a:extLst>
              </p:cNvPr>
              <p:cNvSpPr/>
              <p:nvPr/>
            </p:nvSpPr>
            <p:spPr>
              <a:xfrm>
                <a:off x="8585896" y="1971914"/>
                <a:ext cx="900000" cy="2879999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49" name="CuadroTexto 48">
                <a:extLst>
                  <a:ext uri="{FF2B5EF4-FFF2-40B4-BE49-F238E27FC236}">
                    <a16:creationId xmlns:a16="http://schemas.microsoft.com/office/drawing/2014/main" id="{7C76B79F-FE0A-1061-48FC-DB51B7018878}"/>
                  </a:ext>
                </a:extLst>
              </p:cNvPr>
              <p:cNvSpPr txBox="1"/>
              <p:nvPr/>
            </p:nvSpPr>
            <p:spPr>
              <a:xfrm rot="16200000">
                <a:off x="7368796" y="3104910"/>
                <a:ext cx="151515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3200" dirty="0">
                    <a:latin typeface="Arial Rounded MT Bold" panose="020F0704030504030204" pitchFamily="34" charset="0"/>
                  </a:rPr>
                  <a:t>Objeto</a:t>
                </a:r>
              </a:p>
            </p:txBody>
          </p:sp>
        </p:grpSp>
        <p:grpSp>
          <p:nvGrpSpPr>
            <p:cNvPr id="25" name="Grupo 24">
              <a:extLst>
                <a:ext uri="{FF2B5EF4-FFF2-40B4-BE49-F238E27FC236}">
                  <a16:creationId xmlns:a16="http://schemas.microsoft.com/office/drawing/2014/main" id="{AD966BF0-48E1-12FE-6BAC-88D3AD48351E}"/>
                </a:ext>
              </a:extLst>
            </p:cNvPr>
            <p:cNvGrpSpPr/>
            <p:nvPr/>
          </p:nvGrpSpPr>
          <p:grpSpPr>
            <a:xfrm>
              <a:off x="6741910" y="5058010"/>
              <a:ext cx="2012922" cy="289523"/>
              <a:chOff x="3071958" y="5219095"/>
              <a:chExt cx="2012922" cy="289523"/>
            </a:xfrm>
          </p:grpSpPr>
          <p:cxnSp>
            <p:nvCxnSpPr>
              <p:cNvPr id="29" name="Conector recto 28">
                <a:extLst>
                  <a:ext uri="{FF2B5EF4-FFF2-40B4-BE49-F238E27FC236}">
                    <a16:creationId xmlns:a16="http://schemas.microsoft.com/office/drawing/2014/main" id="{E44A7772-CD2A-E61A-2441-822BA5EDFF9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80922" y="5363095"/>
                <a:ext cx="1980000" cy="898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ector recto 29">
                <a:extLst>
                  <a:ext uri="{FF2B5EF4-FFF2-40B4-BE49-F238E27FC236}">
                    <a16:creationId xmlns:a16="http://schemas.microsoft.com/office/drawing/2014/main" id="{5CEF7E1D-06B3-EE74-4E10-CF163738440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071958" y="5220618"/>
                <a:ext cx="0" cy="2880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Conector recto 30">
                <a:extLst>
                  <a:ext uri="{FF2B5EF4-FFF2-40B4-BE49-F238E27FC236}">
                    <a16:creationId xmlns:a16="http://schemas.microsoft.com/office/drawing/2014/main" id="{6127C852-E246-3ABD-08CB-814BB92B464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084880" y="5219095"/>
                <a:ext cx="0" cy="2880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CuadroTexto 25">
              <a:extLst>
                <a:ext uri="{FF2B5EF4-FFF2-40B4-BE49-F238E27FC236}">
                  <a16:creationId xmlns:a16="http://schemas.microsoft.com/office/drawing/2014/main" id="{241E892D-4A6D-2F6C-56ED-A73100161371}"/>
                </a:ext>
              </a:extLst>
            </p:cNvPr>
            <p:cNvSpPr txBox="1"/>
            <p:nvPr/>
          </p:nvSpPr>
          <p:spPr>
            <a:xfrm>
              <a:off x="6741910" y="5237845"/>
              <a:ext cx="205857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sz="3200" dirty="0">
                  <a:latin typeface="Arial Rounded MT Bold" panose="020F0704030504030204" pitchFamily="34" charset="0"/>
                </a:rPr>
                <a:t>Distancia</a:t>
              </a:r>
            </a:p>
          </p:txBody>
        </p:sp>
        <p:pic>
          <p:nvPicPr>
            <p:cNvPr id="27" name="Imagen 26">
              <a:extLst>
                <a:ext uri="{FF2B5EF4-FFF2-40B4-BE49-F238E27FC236}">
                  <a16:creationId xmlns:a16="http://schemas.microsoft.com/office/drawing/2014/main" id="{97778231-0903-6F38-92DA-2E2E5BEA8C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9322" t="17647" r="21609" b="77647"/>
            <a:stretch/>
          </p:blipFill>
          <p:spPr>
            <a:xfrm>
              <a:off x="10027608" y="2968506"/>
              <a:ext cx="2164392" cy="701968"/>
            </a:xfrm>
            <a:prstGeom prst="rect">
              <a:avLst/>
            </a:prstGeom>
          </p:spPr>
        </p:pic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F92A33DF-6AC1-2580-A4E2-D425733CBFA3}"/>
                </a:ext>
              </a:extLst>
            </p:cNvPr>
            <p:cNvSpPr txBox="1"/>
            <p:nvPr/>
          </p:nvSpPr>
          <p:spPr>
            <a:xfrm>
              <a:off x="10037523" y="2228041"/>
              <a:ext cx="214456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sz="3200" dirty="0">
                  <a:solidFill>
                    <a:srgbClr val="C00000"/>
                  </a:solidFill>
                  <a:latin typeface="Arial Rounded MT Bold" panose="020F0704030504030204" pitchFamily="34" charset="0"/>
                </a:rPr>
                <a:t>Visualizar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5151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ES_tradnl" sz="2400" b="1" dirty="0"/>
              <a:t>ROL 1: Electrónico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hacer las conexiones necesarias de los componentes electrónicos.</a:t>
            </a:r>
            <a:endParaRPr lang="es-MX" sz="2400" dirty="0"/>
          </a:p>
          <a:p>
            <a:pPr lvl="0" algn="just"/>
            <a:r>
              <a:rPr lang="es-ES_tradnl" sz="2400" b="1" dirty="0"/>
              <a:t>ROL 2: Programador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realizar el programa en la computadora.</a:t>
            </a:r>
          </a:p>
          <a:p>
            <a:pPr algn="just"/>
            <a:r>
              <a:rPr lang="es-ES_tradnl" sz="2400" b="1" dirty="0"/>
              <a:t>ROL 3: Apoyo técnico </a:t>
            </a:r>
          </a:p>
          <a:p>
            <a:pPr marL="0" indent="0" algn="just">
              <a:buNone/>
            </a:pPr>
            <a:r>
              <a:rPr lang="es-ES_tradnl" sz="2400" dirty="0"/>
              <a:t>Se encarga de apoyar al electrónico y programador.</a:t>
            </a:r>
          </a:p>
          <a:p>
            <a:pPr algn="just"/>
            <a:r>
              <a:rPr lang="es-ES_tradnl" sz="2400" b="1" dirty="0"/>
              <a:t>ROL 4: Administrador (Opcional)</a:t>
            </a:r>
          </a:p>
          <a:p>
            <a:pPr marL="0" indent="0" algn="just">
              <a:buNone/>
            </a:pPr>
            <a:r>
              <a:rPr lang="es-ES_tradnl" sz="2400" dirty="0"/>
              <a:t>Se encarga de revisar los componentes y recursos y se asegura de que el equipo esté completo.</a:t>
            </a:r>
            <a:endParaRPr lang="es-MX" sz="2400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086123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995345-F829-BDB0-9374-0FDB96D6E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FD11D0C-6EF3-C471-856B-DDCA802811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08764" y="1325874"/>
            <a:ext cx="9574471" cy="5066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056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4EC45A-1E7F-93D1-5CE0-CD445C6D4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 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5C0633EE-007E-7ACB-3DA8-06A8F67B80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01" b="5419"/>
          <a:stretch/>
        </p:blipFill>
        <p:spPr>
          <a:xfrm>
            <a:off x="1970201" y="830997"/>
            <a:ext cx="8473209" cy="5746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87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AF0865-18AC-43DC-F46C-740BBB91A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pic>
        <p:nvPicPr>
          <p:cNvPr id="3" name="Imagen 2" descr="Calendario&#10;&#10;Descripción generada automáticamente">
            <a:extLst>
              <a:ext uri="{FF2B5EF4-FFF2-40B4-BE49-F238E27FC236}">
                <a16:creationId xmlns:a16="http://schemas.microsoft.com/office/drawing/2014/main" id="{165132BD-8BBF-E16C-38DF-556450347F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17" b="8622"/>
          <a:stretch/>
        </p:blipFill>
        <p:spPr>
          <a:xfrm>
            <a:off x="591266" y="1018095"/>
            <a:ext cx="11009468" cy="5474984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A0640166-D352-F671-678C-AE0408096320}"/>
              </a:ext>
            </a:extLst>
          </p:cNvPr>
          <p:cNvSpPr/>
          <p:nvPr/>
        </p:nvSpPr>
        <p:spPr>
          <a:xfrm>
            <a:off x="2470706" y="192799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224726"/>
              <a:gd name="adj6" fmla="val 33489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</p:spTree>
    <p:extLst>
      <p:ext uri="{BB962C8B-B14F-4D97-AF65-F5344CB8AC3E}">
        <p14:creationId xmlns:p14="http://schemas.microsoft.com/office/powerpoint/2010/main" val="3480405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F434C8-6C5D-AB76-2DC8-A4A95114E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AC311770-F3A7-45B7-11AF-41E1EFA478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99" b="7220"/>
          <a:stretch/>
        </p:blipFill>
        <p:spPr>
          <a:xfrm>
            <a:off x="650449" y="952812"/>
            <a:ext cx="11235508" cy="549342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8CB2D2C-E550-16A2-B48C-576C8737F620}"/>
              </a:ext>
            </a:extLst>
          </p:cNvPr>
          <p:cNvSpPr/>
          <p:nvPr/>
        </p:nvSpPr>
        <p:spPr>
          <a:xfrm>
            <a:off x="2504689" y="243376"/>
            <a:ext cx="807360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159147"/>
              <a:gd name="adj5" fmla="val 208978"/>
              <a:gd name="adj6" fmla="val 44741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F20B3CEB-C87A-053B-5D3E-D751227A67F4}"/>
              </a:ext>
            </a:extLst>
          </p:cNvPr>
          <p:cNvSpPr/>
          <p:nvPr/>
        </p:nvSpPr>
        <p:spPr>
          <a:xfrm>
            <a:off x="7900668" y="449445"/>
            <a:ext cx="904973" cy="612024"/>
          </a:xfrm>
          <a:prstGeom prst="wedgeEllipseCallout">
            <a:avLst>
              <a:gd name="adj1" fmla="val -66517"/>
              <a:gd name="adj2" fmla="val 1676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5V</a:t>
            </a:r>
          </a:p>
        </p:txBody>
      </p:sp>
    </p:spTree>
    <p:extLst>
      <p:ext uri="{BB962C8B-B14F-4D97-AF65-F5344CB8AC3E}">
        <p14:creationId xmlns:p14="http://schemas.microsoft.com/office/powerpoint/2010/main" val="77302423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Verde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338</TotalTime>
  <Words>336</Words>
  <Application>Microsoft Office PowerPoint</Application>
  <PresentationFormat>Panorámica</PresentationFormat>
  <Paragraphs>57</Paragraphs>
  <Slides>20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4" baseType="lpstr">
      <vt:lpstr>Arial</vt:lpstr>
      <vt:lpstr>Arial Rounded MT Bold</vt:lpstr>
      <vt:lpstr>Trebuchet MS</vt:lpstr>
      <vt:lpstr>Tema de Office</vt:lpstr>
      <vt:lpstr>PRÁCTICA 10</vt:lpstr>
      <vt:lpstr>Contenido </vt:lpstr>
      <vt:lpstr>Aprendizaje </vt:lpstr>
      <vt:lpstr>Objetivo </vt:lpstr>
      <vt:lpstr>Forma de trabajo</vt:lpstr>
      <vt:lpstr>Componentes necesarios</vt:lpstr>
      <vt:lpstr>Conexiones </vt:lpstr>
      <vt:lpstr>Paso 1</vt:lpstr>
      <vt:lpstr>Paso 2</vt:lpstr>
      <vt:lpstr>Paso 3</vt:lpstr>
      <vt:lpstr>Paso 4</vt:lpstr>
      <vt:lpstr>Paso 5</vt:lpstr>
      <vt:lpstr>Paso 6</vt:lpstr>
      <vt:lpstr>Paso 7</vt:lpstr>
      <vt:lpstr>Programación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129</cp:revision>
  <dcterms:created xsi:type="dcterms:W3CDTF">2017-08-15T18:33:09Z</dcterms:created>
  <dcterms:modified xsi:type="dcterms:W3CDTF">2022-08-23T17:20:22Z</dcterms:modified>
</cp:coreProperties>
</file>